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05613" cy="99393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7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2FDA54-8546-42BC-915F-53A6B074D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587F7C03-116A-4FAE-B9E9-A18C45FDD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D96E13E-A903-47A3-866D-0FFE03B4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5BF8EF8-B773-485F-9A08-8BECBCED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E5B716F-601B-4EC6-8A68-21BDF65C8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19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1B192F1-CF29-4287-A653-4B2640A1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04053476-FB13-45FE-AFF2-11B455285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78A1180-AADF-4119-9CA9-DE8F03AB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F08AC4D-C062-4935-835B-F12A4585C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4E33A71-82CD-4ECC-B426-88AA10B5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22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4CFE5420-661A-4EB1-9D6D-16D23822E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487F03BE-7614-4E9B-90E6-67E4CAA8F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8878108-D727-4D99-834C-C55C1E7E5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D4E200F-B39F-4159-9AF5-86D611A6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4C0AEDE-13EB-41B4-AF74-E38A0CB2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39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40531CC-9DC5-444A-9EB6-DB6FC9C8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1E292B5-3356-401A-B697-C379072BC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212A1C7-0A8C-4DFA-998C-DFEC15A8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491A492-06D1-4A92-B332-48AD3671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DDC1BAF-604D-49F1-91EE-5AC00E18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7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D460639-11A3-4A85-BED7-B1A5E739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613B352-D9DA-4DCB-8E3C-FBFD5AF2C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F622735-7E44-43C7-8F11-81FAC7E2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E8D37E9-515E-4A18-ACB7-41C96AB3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58521ED-9434-44C4-B9E1-529F547F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69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81B2BD0-ACD3-422F-B4AF-8F1EA6EC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E8BD65B-9C27-4875-94FA-C6A68E116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1F94C82D-3A02-478C-9BD5-BED197A9D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07B1C4B3-3457-420F-9D70-21AF5634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3835C84-64E0-4E96-AC7D-8E3BE337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3DF44131-AE98-40F1-BB46-9861206B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15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FFCF9BD-1DD0-45F1-8E9E-20D57977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D49903D-0F4B-46DC-B6A7-84151886A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F6AAB847-E3FD-4692-AB0F-F634C5DDC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B29FA9CB-3DA3-446E-B005-45FE109ED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54E8CE3E-3C62-4A8C-92E4-B70DCA2B5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28D36374-C1D8-48C4-8670-6D77B9F8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ED8B23C9-F4C8-4EF7-978F-664E22FC2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B08F2263-4463-4EB8-B125-F9BC74FD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40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A8FDA81-4483-4DC2-A8A4-87B1FBD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E9E96A36-7814-454C-9B63-45F4E666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9DE887CF-EF1D-49C8-9831-A3FA1A87E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778DFA9-B471-4FA4-A6D0-B05E75A1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65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36AFF875-A2F3-40DD-8B8F-15CF8FA0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15D129CA-5D82-4E75-8A61-DFC4FBB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B0FB9ED9-E992-44D1-BB76-886ED104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4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6227A0C-9D62-4338-A739-7F609C59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D7BCD01-99E3-4A2A-A706-A6CE8A488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0BB650E5-DA87-4345-9C7F-F6BFDA652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088E389-1CE6-40A8-8735-6C52EAE2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1BFD408-96C2-47A0-9FEA-5C640788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FBC5FAF-6881-4FDF-98E0-85DD8871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63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E057369-40B6-436D-8AA6-3E553599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973873D5-F558-4541-958D-09FC3B5FB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1FCB9186-C463-4124-8186-54505B6B0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21DD6579-5D0C-4BDF-AC2E-6D523E13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AAA44992-C664-43B8-A1DA-2F15D8E4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9B4EA938-DD27-4DCC-9371-11F64A5C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9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A4FBD1A4-B280-49A5-A5B0-346D30D51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98B02B8B-52CE-4D8C-99BA-3B3BFED2B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2CC8D3A-BBB9-4531-8AF0-56419DF52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4190D-9665-4574-AA02-6E56EDA874C4}" type="datetimeFigureOut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CD03226-8C97-49C6-9D5F-DF99B87DD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9F054AC-64FC-42D4-9F03-DBFE4F9D8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47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9.wmf"/><Relationship Id="rId3" Type="http://schemas.openxmlformats.org/officeDocument/2006/relationships/video" Target="../media/media1.mp4"/><Relationship Id="rId7" Type="http://schemas.openxmlformats.org/officeDocument/2006/relationships/image" Target="../media/image10.png"/><Relationship Id="rId12" Type="http://schemas.openxmlformats.org/officeDocument/2006/relationships/oleObject" Target="../embeddings/oleObject9.bin"/><Relationship Id="rId2" Type="http://schemas.microsoft.com/office/2007/relationships/media" Target="../media/media1.mp4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11" Type="http://schemas.openxmlformats.org/officeDocument/2006/relationships/image" Target="../media/image8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="" xmlns:a16="http://schemas.microsoft.com/office/drawing/2014/main" id="{BAADADA6-4372-4F48-A25D-C62FB811E2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006213"/>
              </p:ext>
            </p:extLst>
          </p:nvPr>
        </p:nvGraphicFramePr>
        <p:xfrm>
          <a:off x="6853801" y="189000"/>
          <a:ext cx="5218792" cy="64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" name="AxGlyph" r:id="rId3" imgW="190800" imgH="236520" progId="AxGlyph.Document">
                  <p:embed/>
                </p:oleObj>
              </mc:Choice>
              <mc:Fallback>
                <p:oleObj name="AxGlyph" r:id="rId3" imgW="190800" imgH="23652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3801" y="189000"/>
                        <a:ext cx="5218792" cy="64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218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个滑移副：上下移动，前后伸缩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个转动副：图示坐标系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3-1-3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转动，欧拉角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坐标转换矩阵：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="" xmlns:a16="http://schemas.microsoft.com/office/drawing/2014/main" id="{CAB3847C-A529-410F-8BA0-75E8B10A93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444941"/>
              </p:ext>
            </p:extLst>
          </p:nvPr>
        </p:nvGraphicFramePr>
        <p:xfrm>
          <a:off x="449957" y="1977231"/>
          <a:ext cx="5519737" cy="290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6" name="AxMath" r:id="rId5" imgW="3389040" imgH="1780920" progId="Equation.AxMath">
                  <p:embed/>
                </p:oleObj>
              </mc:Choice>
              <mc:Fallback>
                <p:oleObj name="AxMath" r:id="rId5" imgW="3389040" imgH="1780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1977231"/>
                        <a:ext cx="5519737" cy="290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="" xmlns:a16="http://schemas.microsoft.com/office/drawing/2014/main" id="{C18957B0-9D07-4AB5-ABD0-9759769A0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343475"/>
              </p:ext>
            </p:extLst>
          </p:nvPr>
        </p:nvGraphicFramePr>
        <p:xfrm>
          <a:off x="449957" y="5269471"/>
          <a:ext cx="3817856" cy="1131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" name="AxMath" r:id="rId7" imgW="2549520" imgH="756000" progId="Equation.AxMath">
                  <p:embed/>
                </p:oleObj>
              </mc:Choice>
              <mc:Fallback>
                <p:oleObj name="AxMath" r:id="rId7" imgW="2549520" imgH="756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9957" y="5269471"/>
                        <a:ext cx="3817856" cy="1131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0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21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运动学正解：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="" xmlns:a16="http://schemas.microsoft.com/office/drawing/2014/main" id="{9EDC08A2-F63A-4456-B6C0-B2A9FA033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422487"/>
              </p:ext>
            </p:extLst>
          </p:nvPr>
        </p:nvGraphicFramePr>
        <p:xfrm>
          <a:off x="449957" y="1041203"/>
          <a:ext cx="7018338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" name="AxMath" r:id="rId3" imgW="4314960" imgH="1687680" progId="Equation.AxMath">
                  <p:embed/>
                </p:oleObj>
              </mc:Choice>
              <mc:Fallback>
                <p:oleObj name="AxMath" r:id="rId3" imgW="4314960" imgH="16876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="" xmlns:a16="http://schemas.microsoft.com/office/drawing/2014/main" id="{CAB3847C-A529-410F-8BA0-75E8B10A9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957" y="1041203"/>
                        <a:ext cx="7018338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322AB0E-0360-4BA7-BC75-C16BA672E23B}"/>
              </a:ext>
            </a:extLst>
          </p:cNvPr>
          <p:cNvSpPr txBox="1"/>
          <p:nvPr/>
        </p:nvSpPr>
        <p:spPr>
          <a:xfrm>
            <a:off x="449957" y="4068997"/>
            <a:ext cx="521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运动学逆解：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="" xmlns:a16="http://schemas.microsoft.com/office/drawing/2014/main" id="{155E43A2-C3A4-4829-861A-30AAA52326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056203"/>
              </p:ext>
            </p:extLst>
          </p:nvPr>
        </p:nvGraphicFramePr>
        <p:xfrm>
          <a:off x="449957" y="4786552"/>
          <a:ext cx="10809288" cy="161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" name="AxMath" r:id="rId5" imgW="7725960" imgH="1148760" progId="Equation.AxMath">
                  <p:embed/>
                </p:oleObj>
              </mc:Choice>
              <mc:Fallback>
                <p:oleObj name="AxMath" r:id="rId5" imgW="7725960" imgH="11487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="" xmlns:a16="http://schemas.microsoft.com/office/drawing/2014/main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4786552"/>
                        <a:ext cx="10809288" cy="161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295B13F-30FA-45B9-BFED-9CDEAFFB7833}"/>
              </a:ext>
            </a:extLst>
          </p:cNvPr>
          <p:cNvSpPr txBox="1"/>
          <p:nvPr/>
        </p:nvSpPr>
        <p:spPr>
          <a:xfrm>
            <a:off x="8544325" y="6031708"/>
            <a:ext cx="271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超定方程，解不一定存在</a:t>
            </a:r>
          </a:p>
        </p:txBody>
      </p:sp>
    </p:spTree>
    <p:extLst>
      <p:ext uri="{BB962C8B-B14F-4D97-AF65-F5344CB8AC3E}">
        <p14:creationId xmlns:p14="http://schemas.microsoft.com/office/powerpoint/2010/main" val="9300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="" xmlns:a16="http://schemas.microsoft.com/office/drawing/2014/main" id="{D3904B3A-CDDB-4C31-8CF7-459A84AE1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92877"/>
              </p:ext>
            </p:extLst>
          </p:nvPr>
        </p:nvGraphicFramePr>
        <p:xfrm>
          <a:off x="449957" y="2714831"/>
          <a:ext cx="3779622" cy="2607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" name="AxGlyph" r:id="rId5" imgW="250920" imgH="172800" progId="AxGlyph.Document">
                  <p:embed/>
                </p:oleObj>
              </mc:Choice>
              <mc:Fallback>
                <p:oleObj name="AxGlyph" r:id="rId5" imgW="250920" imgH="17280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2714831"/>
                        <a:ext cx="3779622" cy="2607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375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）如果曲面盆不深，可以令               ，此时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擦曲面">
            <a:hlinkClick r:id="" action="ppaction://media"/>
            <a:extLst>
              <a:ext uri="{FF2B5EF4-FFF2-40B4-BE49-F238E27FC236}">
                <a16:creationId xmlns="" xmlns:a16="http://schemas.microsoft.com/office/drawing/2014/main" id="{0E2C2D56-361C-45E5-90C0-47299F15E39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35831" y="456960"/>
            <a:ext cx="5791200" cy="5943600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="" xmlns:a16="http://schemas.microsoft.com/office/drawing/2014/main" id="{554DADEA-AC9E-4BBD-894C-B379F453C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17683"/>
              </p:ext>
            </p:extLst>
          </p:nvPr>
        </p:nvGraphicFramePr>
        <p:xfrm>
          <a:off x="4035523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" name="AxMath" r:id="rId8" imgW="429120" imgH="228600" progId="Equation.AxMath">
                  <p:embed/>
                </p:oleObj>
              </mc:Choice>
              <mc:Fallback>
                <p:oleObj name="AxMath" r:id="rId8" imgW="429120" imgH="228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35523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="" xmlns:a16="http://schemas.microsoft.com/office/drawing/2014/main" id="{8753DBAE-6B34-414D-BB38-351A0AB6A5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965450"/>
              </p:ext>
            </p:extLst>
          </p:nvPr>
        </p:nvGraphicFramePr>
        <p:xfrm>
          <a:off x="449957" y="1607074"/>
          <a:ext cx="305752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8" name="AxMath" r:id="rId10" imgW="1878840" imgH="777960" progId="Equation.AxMath">
                  <p:embed/>
                </p:oleObj>
              </mc:Choice>
              <mc:Fallback>
                <p:oleObj name="AxMath" r:id="rId10" imgW="1878840" imgH="7779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="" xmlns:a16="http://schemas.microsoft.com/office/drawing/2014/main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9957" y="1607074"/>
                        <a:ext cx="3057525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98BDC363-F510-401E-A8FE-BDC2348C11D5}"/>
              </a:ext>
            </a:extLst>
          </p:cNvPr>
          <p:cNvSpPr txBox="1"/>
          <p:nvPr/>
        </p:nvSpPr>
        <p:spPr>
          <a:xfrm>
            <a:off x="449957" y="5322292"/>
            <a:ext cx="419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按照此构型设计，夹具垂直面盆的斜面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="" xmlns:a16="http://schemas.microsoft.com/office/drawing/2014/main" id="{DA9EACEC-F2B9-4639-A82A-A0D208725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040543"/>
              </p:ext>
            </p:extLst>
          </p:nvPr>
        </p:nvGraphicFramePr>
        <p:xfrm>
          <a:off x="543563" y="5627511"/>
          <a:ext cx="4898060" cy="1258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" name="AxMath" r:id="rId12" imgW="2971440" imgH="764280" progId="Equation.AxMath">
                  <p:embed/>
                </p:oleObj>
              </mc:Choice>
              <mc:Fallback>
                <p:oleObj name="AxMath" r:id="rId12" imgW="2971440" imgH="76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3563" y="5627511"/>
                        <a:ext cx="4898060" cy="1258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93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109753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）如果曲面盆比较深，如果               ，则伸缩杆会和面盆相碰撞，此时应该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因为末端为海绵球，对末端接触点的姿态要求低，只有明确的位置约束，理论上有无穷多组解。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设置一些简单的约束条件，以求得其中一组解：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此时，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可求得：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="" xmlns:a16="http://schemas.microsoft.com/office/drawing/2014/main" id="{554DADEA-AC9E-4BBD-894C-B379F453C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088494"/>
              </p:ext>
            </p:extLst>
          </p:nvPr>
        </p:nvGraphicFramePr>
        <p:xfrm>
          <a:off x="4035523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" name="AxMath" r:id="rId3" imgW="429120" imgH="228600" progId="Equation.AxMath">
                  <p:embed/>
                </p:oleObj>
              </mc:Choice>
              <mc:Fallback>
                <p:oleObj name="AxMath" r:id="rId3" imgW="429120" imgH="22860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="" xmlns:a16="http://schemas.microsoft.com/office/drawing/2014/main" id="{554DADEA-AC9E-4BBD-894C-B379F453C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5523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="" xmlns:a16="http://schemas.microsoft.com/office/drawing/2014/main" id="{6EC8BA26-7FDF-4C04-99F9-206EFA47B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615332"/>
              </p:ext>
            </p:extLst>
          </p:nvPr>
        </p:nvGraphicFramePr>
        <p:xfrm>
          <a:off x="9306678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" name="AxMath" r:id="rId5" imgW="429120" imgH="228600" progId="Equation.AxMath">
                  <p:embed/>
                </p:oleObj>
              </mc:Choice>
              <mc:Fallback>
                <p:oleObj name="AxMath" r:id="rId5" imgW="429120" imgH="22860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="" xmlns:a16="http://schemas.microsoft.com/office/drawing/2014/main" id="{554DADEA-AC9E-4BBD-894C-B379F453C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06678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="" xmlns:a16="http://schemas.microsoft.com/office/drawing/2014/main" id="{BFACCEEA-9142-46FF-AD4D-A5FDA6AC8B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19976"/>
              </p:ext>
            </p:extLst>
          </p:nvPr>
        </p:nvGraphicFramePr>
        <p:xfrm>
          <a:off x="5937622" y="2246529"/>
          <a:ext cx="316230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" name="AxMath" r:id="rId7" imgW="1581840" imgH="228600" progId="Equation.AxMath">
                  <p:embed/>
                </p:oleObj>
              </mc:Choice>
              <mc:Fallback>
                <p:oleObj name="AxMath" r:id="rId7" imgW="1581840" imgH="2286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="" xmlns:a16="http://schemas.microsoft.com/office/drawing/2014/main" id="{6EC8BA26-7FDF-4C04-99F9-206EFA47B9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37622" y="2246529"/>
                        <a:ext cx="3162301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="" xmlns:a16="http://schemas.microsoft.com/office/drawing/2014/main" id="{46512A9A-C484-4747-A9A8-65A2B0FBAD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17676"/>
              </p:ext>
            </p:extLst>
          </p:nvPr>
        </p:nvGraphicFramePr>
        <p:xfrm>
          <a:off x="449957" y="3314600"/>
          <a:ext cx="7386637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" name="AxMath" r:id="rId9" imgW="4543920" imgH="837360" progId="Equation.AxMath">
                  <p:embed/>
                </p:oleObj>
              </mc:Choice>
              <mc:Fallback>
                <p:oleObj name="AxMath" r:id="rId9" imgW="4543920" imgH="837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="" xmlns:a16="http://schemas.microsoft.com/office/drawing/2014/main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9957" y="3314600"/>
                        <a:ext cx="7386637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="" xmlns:a16="http://schemas.microsoft.com/office/drawing/2014/main" id="{CD6C6837-D859-4AF3-9B6D-42B5C47CE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125156"/>
              </p:ext>
            </p:extLst>
          </p:nvPr>
        </p:nvGraphicFramePr>
        <p:xfrm>
          <a:off x="449957" y="4925137"/>
          <a:ext cx="6070600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" name="AxMath" r:id="rId11" imgW="3733920" imgH="1181520" progId="Equation.AxMath">
                  <p:embed/>
                </p:oleObj>
              </mc:Choice>
              <mc:Fallback>
                <p:oleObj name="AxMath" r:id="rId11" imgW="3733920" imgH="11815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="" xmlns:a16="http://schemas.microsoft.com/office/drawing/2014/main" id="{46512A9A-C484-4747-A9A8-65A2B0FBA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9957" y="4925137"/>
                        <a:ext cx="6070600" cy="193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01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0225_095915">
            <a:hlinkClick r:id="" action="ppaction://media"/>
            <a:extLst>
              <a:ext uri="{FF2B5EF4-FFF2-40B4-BE49-F238E27FC236}">
                <a16:creationId xmlns="" xmlns:a16="http://schemas.microsoft.com/office/drawing/2014/main" id="{6449BE82-F9CD-41B3-9353-4F7E9EDBE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907" y="454680"/>
            <a:ext cx="5303837" cy="6035675"/>
          </a:xfrm>
          <a:prstGeom prst="rect">
            <a:avLst/>
          </a:prstGeom>
        </p:spPr>
      </p:pic>
      <p:pic>
        <p:nvPicPr>
          <p:cNvPr id="5" name="20210225_100455">
            <a:hlinkClick r:id="" action="ppaction://media"/>
            <a:extLst>
              <a:ext uri="{FF2B5EF4-FFF2-40B4-BE49-F238E27FC236}">
                <a16:creationId xmlns="" xmlns:a16="http://schemas.microsoft.com/office/drawing/2014/main" id="{653B6719-42C7-4A59-99DB-8388A90C96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7424" y="1793997"/>
            <a:ext cx="6380669" cy="34773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C1B834EC-A8AB-4183-BA60-2F8B55B0B171}"/>
              </a:ext>
            </a:extLst>
          </p:cNvPr>
          <p:cNvSpPr txBox="1"/>
          <p:nvPr/>
        </p:nvSpPr>
        <p:spPr>
          <a:xfrm>
            <a:off x="143907" y="54570"/>
            <a:ext cx="10975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9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>
            <a:extLst>
              <a:ext uri="{FF2B5EF4-FFF2-40B4-BE49-F238E27FC236}">
                <a16:creationId xmlns=""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56094" y="702440"/>
            <a:ext cx="5218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个滑移副：上下移动，前后伸缩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个转动副：图示坐标系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3-1-3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转动，欧拉角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改进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DH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法建立的机械臂坐标系如右图所示，其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DH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参数如下表所示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2" name="表格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237910"/>
              </p:ext>
            </p:extLst>
          </p:nvPr>
        </p:nvGraphicFramePr>
        <p:xfrm>
          <a:off x="377642" y="2662040"/>
          <a:ext cx="6056450" cy="2223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290"/>
                <a:gridCol w="1211290"/>
                <a:gridCol w="1211290"/>
                <a:gridCol w="1211290"/>
                <a:gridCol w="1211290"/>
              </a:tblGrid>
              <a:tr h="3691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a</a:t>
                      </a:r>
                      <a:r>
                        <a:rPr lang="en-US" altLang="zh-CN" i="1" baseline="-25000" dirty="0" smtClean="0"/>
                        <a:t>i-1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α</a:t>
                      </a:r>
                      <a:r>
                        <a:rPr lang="en-US" altLang="zh-CN" i="1" baseline="-25000" dirty="0" smtClean="0"/>
                        <a:t>i-1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d</a:t>
                      </a:r>
                      <a:r>
                        <a:rPr lang="en-US" altLang="zh-CN" i="1" baseline="-25000" dirty="0" smtClean="0"/>
                        <a:t>i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err="1" smtClean="0"/>
                        <a:t>θ</a:t>
                      </a:r>
                      <a:r>
                        <a:rPr lang="en-US" altLang="zh-CN" i="1" baseline="-25000" dirty="0" err="1" smtClean="0"/>
                        <a:t>i</a:t>
                      </a:r>
                      <a:endParaRPr lang="zh-CN" altLang="en-US" i="1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1</a:t>
                      </a:r>
                      <a:endParaRPr lang="zh-CN" altLang="en-US" i="1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baseline="0" dirty="0" smtClean="0"/>
                        <a:t>d</a:t>
                      </a:r>
                      <a:r>
                        <a:rPr lang="en-US" altLang="zh-CN" i="1" baseline="-25000" dirty="0" smtClean="0"/>
                        <a:t>2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3</a:t>
                      </a:r>
                      <a:r>
                        <a:rPr lang="en-US" altLang="zh-CN" dirty="0" smtClean="0"/>
                        <a:t>+90°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baseline="0" dirty="0" smtClean="0"/>
                        <a:t>d</a:t>
                      </a:r>
                      <a:r>
                        <a:rPr lang="en-US" altLang="zh-CN" i="1" baseline="-25000" dirty="0" smtClean="0"/>
                        <a:t>4</a:t>
                      </a:r>
                      <a:endParaRPr lang="zh-CN" altLang="en-US" i="1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5</a:t>
                      </a:r>
                      <a:endParaRPr lang="zh-CN" altLang="en-US" i="1" baseline="-2500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1" name="组合 90"/>
          <p:cNvGrpSpPr/>
          <p:nvPr/>
        </p:nvGrpSpPr>
        <p:grpSpPr>
          <a:xfrm>
            <a:off x="7346884" y="282298"/>
            <a:ext cx="4295191" cy="6160620"/>
            <a:chOff x="7119818" y="282298"/>
            <a:chExt cx="4295191" cy="6160620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9818" y="282298"/>
              <a:ext cx="4295191" cy="6160620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9039672" y="5277746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H="1" flipV="1">
              <a:off x="9033537" y="4694740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>
              <a:off x="8716293" y="5271610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7757057" y="4394030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 flipV="1">
              <a:off x="7757057" y="3773691"/>
              <a:ext cx="1" cy="620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H="1">
              <a:off x="7431799" y="4394030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 flipV="1">
              <a:off x="7757056" y="4394030"/>
              <a:ext cx="1284494" cy="87758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8816971" y="5399927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0</a:t>
              </a:r>
              <a:endParaRPr lang="zh-CN" altLang="en-US" baseline="-250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557385" y="4968947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/>
                <a:t>0</a:t>
              </a:r>
              <a:endParaRPr lang="zh-CN" altLang="en-US" baseline="-25000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032186" y="448153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0</a:t>
              </a:r>
              <a:endParaRPr lang="zh-CN" altLang="en-US" baseline="-25000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483728" y="461997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92450" y="4070724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349573" y="361408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9032186" y="2951855"/>
              <a:ext cx="59528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H="1" flipV="1">
              <a:off x="9032186" y="2331516"/>
              <a:ext cx="1" cy="620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9032186" y="2537615"/>
              <a:ext cx="355941" cy="4142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8816971" y="1937034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318422" y="292623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348043" y="2362595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cxnSp>
          <p:nvCxnSpPr>
            <p:cNvPr id="54" name="直接箭头连接符 53"/>
            <p:cNvCxnSpPr/>
            <p:nvPr/>
          </p:nvCxnSpPr>
          <p:spPr>
            <a:xfrm flipH="1">
              <a:off x="7441116" y="2441931"/>
              <a:ext cx="5216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H="1" flipV="1">
              <a:off x="7962752" y="1908019"/>
              <a:ext cx="3" cy="5339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flipH="1">
              <a:off x="7701934" y="2441931"/>
              <a:ext cx="260819" cy="3682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 flipV="1">
              <a:off x="7962752" y="2448912"/>
              <a:ext cx="1084512" cy="513547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7669934" y="2696336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261414" y="204414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832343" y="1583901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cxnSp>
          <p:nvCxnSpPr>
            <p:cNvPr id="64" name="直接箭头连接符 63"/>
            <p:cNvCxnSpPr/>
            <p:nvPr/>
          </p:nvCxnSpPr>
          <p:spPr>
            <a:xfrm>
              <a:off x="10354715" y="2951855"/>
              <a:ext cx="49095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>
              <a:off x="10354711" y="2951857"/>
              <a:ext cx="6" cy="5032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>
              <a:off x="10093895" y="2951855"/>
              <a:ext cx="260819" cy="3682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10517809" y="2578107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9791171" y="3173386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0310461" y="324661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cxnSp>
          <p:nvCxnSpPr>
            <p:cNvPr id="72" name="直接箭头连接符 71"/>
            <p:cNvCxnSpPr/>
            <p:nvPr/>
          </p:nvCxnSpPr>
          <p:spPr>
            <a:xfrm>
              <a:off x="10638628" y="1577764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 flipH="1" flipV="1">
              <a:off x="10632493" y="994758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flipH="1">
              <a:off x="10315249" y="1571628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10343332" y="1583901"/>
              <a:ext cx="292228" cy="135514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76"/>
            <p:cNvSpPr txBox="1"/>
            <p:nvPr/>
          </p:nvSpPr>
          <p:spPr>
            <a:xfrm>
              <a:off x="9944204" y="160501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0331523" y="66271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0909554" y="123372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cxnSp>
          <p:nvCxnSpPr>
            <p:cNvPr id="83" name="直接箭头连接符 82"/>
            <p:cNvCxnSpPr/>
            <p:nvPr/>
          </p:nvCxnSpPr>
          <p:spPr>
            <a:xfrm>
              <a:off x="10496171" y="4343284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 flipH="1" flipV="1">
              <a:off x="10490036" y="3760278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/>
          </p:nvCxnSpPr>
          <p:spPr>
            <a:xfrm flipH="1">
              <a:off x="10172792" y="4337148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0507004" y="2931874"/>
              <a:ext cx="551363" cy="140527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10110325" y="3615945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9852829" y="438205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10866692" y="401272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</p:grpSp>
      <p:sp>
        <p:nvSpPr>
          <p:cNvPr id="93" name="矩形 92"/>
          <p:cNvSpPr/>
          <p:nvPr/>
        </p:nvSpPr>
        <p:spPr>
          <a:xfrm>
            <a:off x="390721" y="5203173"/>
            <a:ext cx="5056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Robotics Toolbox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工具箱可建立机械臂模型。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5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1113" y="537955"/>
            <a:ext cx="110462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擦竖直平面（如窗户，镜子）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机械臂关节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（上下移动副）具有机械限位，当末端位置处于关节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机械限位时，可直接令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；当末端位置超过关节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机械限位时，令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2_limit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。为尽量保证末端与竖直平面的垂直性，对关节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增加简单约束：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再根据末端位置去求得其他关节位置。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仿真：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模拟机械臂擦镜子，其中机械臂关节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[0.5m,1.5m]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，镜子长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1.7m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，宽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，底端高度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，仿真结果如下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92" y="3258701"/>
            <a:ext cx="3270461" cy="24528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002" y="3166647"/>
            <a:ext cx="3759216" cy="2814924"/>
          </a:xfrm>
          <a:prstGeom prst="rect">
            <a:avLst/>
          </a:prstGeom>
        </p:spPr>
      </p:pic>
      <p:pic>
        <p:nvPicPr>
          <p:cNvPr id="7" name="wipe_mirr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1391" y="3131997"/>
            <a:ext cx="3608337" cy="27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650289" y="180646"/>
                <a:ext cx="11046284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B. 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擦水平面（如桌面，地面）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当擦拭水平面时，令关节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处于固定角度，即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=constant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尽量保证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末端在水平面运动的一致性，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对关节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和关节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增加简单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约束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，保证末端指向垂直于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XOY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平面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再根据末端位置去求得其他关节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位置。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89" y="180646"/>
                <a:ext cx="11046284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497" t="-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1448837" y="1819322"/>
                <a:ext cx="2860591" cy="55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arctan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837" y="1819322"/>
                <a:ext cx="2860591" cy="552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 46"/>
              <p:cNvSpPr/>
              <p:nvPr/>
            </p:nvSpPr>
            <p:spPr>
              <a:xfrm>
                <a:off x="1339351" y="2515329"/>
                <a:ext cx="1958934" cy="613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351" y="2515329"/>
                <a:ext cx="1958934" cy="6134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组合 48"/>
          <p:cNvGrpSpPr/>
          <p:nvPr/>
        </p:nvGrpSpPr>
        <p:grpSpPr>
          <a:xfrm>
            <a:off x="7803473" y="1569297"/>
            <a:ext cx="3455244" cy="2078213"/>
            <a:chOff x="7803473" y="1569297"/>
            <a:chExt cx="3455244" cy="2078213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0664323" y="1654784"/>
              <a:ext cx="0" cy="17244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7803473" y="2630891"/>
              <a:ext cx="787300" cy="15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7803473" y="2630891"/>
              <a:ext cx="0" cy="6526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7830309" y="3095686"/>
              <a:ext cx="414870" cy="551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885180" y="2515329"/>
              <a:ext cx="414870" cy="551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7803473" y="1910199"/>
              <a:ext cx="2259212" cy="7069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0056867" y="1911638"/>
              <a:ext cx="570636" cy="80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33"/>
            <p:cNvCxnSpPr/>
            <p:nvPr/>
          </p:nvCxnSpPr>
          <p:spPr>
            <a:xfrm rot="16200000" flipV="1">
              <a:off x="8349958" y="2501940"/>
              <a:ext cx="218250" cy="39506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8397693" y="2296647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589096" y="1919687"/>
              <a:ext cx="0" cy="62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0589096" y="1978510"/>
              <a:ext cx="686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9530145" y="1569297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0323752" y="1574797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8541992" y="2632198"/>
              <a:ext cx="20814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0056867" y="1910199"/>
              <a:ext cx="0" cy="11119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9957308" y="2072308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7803473" y="2913042"/>
              <a:ext cx="225339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8633967" y="2606575"/>
              <a:ext cx="1435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-cos(q3)*</a:t>
              </a:r>
              <a:r>
                <a:rPr lang="en-US" altLang="zh-CN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矩形 47"/>
                <p:cNvSpPr/>
                <p:nvPr/>
              </p:nvSpPr>
              <p:spPr>
                <a:xfrm>
                  <a:off x="8320311" y="1762758"/>
                  <a:ext cx="12263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l-GR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0311" y="1762758"/>
                  <a:ext cx="122636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矩形 50"/>
              <p:cNvSpPr/>
              <p:nvPr/>
            </p:nvSpPr>
            <p:spPr>
              <a:xfrm>
                <a:off x="1075881" y="3335963"/>
                <a:ext cx="24858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再根据该公式可求得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81" y="3335963"/>
                <a:ext cx="248587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61"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矩形 51"/>
              <p:cNvSpPr/>
              <p:nvPr/>
            </p:nvSpPr>
            <p:spPr>
              <a:xfrm>
                <a:off x="1282201" y="3823560"/>
                <a:ext cx="6897850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01" y="3823560"/>
                <a:ext cx="6897850" cy="411010"/>
              </a:xfrm>
              <a:prstGeom prst="rect">
                <a:avLst/>
              </a:prstGeom>
              <a:blipFill rotWithShape="0"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矩形 52"/>
              <p:cNvSpPr/>
              <p:nvPr/>
            </p:nvSpPr>
            <p:spPr>
              <a:xfrm>
                <a:off x="1339351" y="4458167"/>
                <a:ext cx="1636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最后可求得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351" y="4458167"/>
                <a:ext cx="163692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358"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矩形 53"/>
              <p:cNvSpPr/>
              <p:nvPr/>
            </p:nvSpPr>
            <p:spPr>
              <a:xfrm>
                <a:off x="1282201" y="5004644"/>
                <a:ext cx="4870436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01" y="5004644"/>
                <a:ext cx="4870436" cy="391261"/>
              </a:xfrm>
              <a:prstGeom prst="rect">
                <a:avLst/>
              </a:prstGeom>
              <a:blipFill rotWithShape="0"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0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9" y="2166713"/>
            <a:ext cx="3639644" cy="272538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062" y="2077399"/>
            <a:ext cx="3758920" cy="2814702"/>
          </a:xfrm>
          <a:prstGeom prst="rect">
            <a:avLst/>
          </a:prstGeom>
        </p:spPr>
      </p:pic>
      <p:pic>
        <p:nvPicPr>
          <p:cNvPr id="35" name="wipe_tab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3918" y="2166713"/>
            <a:ext cx="3879193" cy="2909395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254174" y="965716"/>
            <a:ext cx="9187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模拟机械臂擦桌面，其中台面高度为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，长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，宽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0.6m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，仿真结果如下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6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428</Words>
  <Application>Microsoft Office PowerPoint</Application>
  <PresentationFormat>宽屏</PresentationFormat>
  <Paragraphs>108</Paragraphs>
  <Slides>9</Slides>
  <Notes>0</Notes>
  <HiddenSlides>0</HiddenSlides>
  <MMClips>5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等线</vt:lpstr>
      <vt:lpstr>等线 Light</vt:lpstr>
      <vt:lpstr>宋体</vt:lpstr>
      <vt:lpstr>Arial</vt:lpstr>
      <vt:lpstr>Cambria Math</vt:lpstr>
      <vt:lpstr>Times New Roman</vt:lpstr>
      <vt:lpstr>Office 主题​​</vt:lpstr>
      <vt:lpstr>AxGlyph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Jingchen</dc:creator>
  <cp:lastModifiedBy>lzx</cp:lastModifiedBy>
  <cp:revision>61</cp:revision>
  <cp:lastPrinted>2021-02-25T00:52:42Z</cp:lastPrinted>
  <dcterms:created xsi:type="dcterms:W3CDTF">2021-02-24T05:14:58Z</dcterms:created>
  <dcterms:modified xsi:type="dcterms:W3CDTF">2021-03-01T10:04:29Z</dcterms:modified>
</cp:coreProperties>
</file>